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46"/>
  </p:notesMasterIdLst>
  <p:sldIdLst>
    <p:sldId id="256" r:id="rId3"/>
    <p:sldId id="672" r:id="rId4"/>
    <p:sldId id="738" r:id="rId5"/>
    <p:sldId id="671" r:id="rId6"/>
    <p:sldId id="673" r:id="rId7"/>
    <p:sldId id="675" r:id="rId8"/>
    <p:sldId id="676" r:id="rId9"/>
    <p:sldId id="679" r:id="rId10"/>
    <p:sldId id="743" r:id="rId11"/>
    <p:sldId id="751" r:id="rId12"/>
    <p:sldId id="688" r:id="rId13"/>
    <p:sldId id="745" r:id="rId14"/>
    <p:sldId id="686" r:id="rId15"/>
    <p:sldId id="677" r:id="rId16"/>
    <p:sldId id="777" r:id="rId17"/>
    <p:sldId id="750" r:id="rId18"/>
    <p:sldId id="769" r:id="rId19"/>
    <p:sldId id="709" r:id="rId20"/>
    <p:sldId id="710" r:id="rId21"/>
    <p:sldId id="714" r:id="rId22"/>
    <p:sldId id="749" r:id="rId23"/>
    <p:sldId id="770" r:id="rId24"/>
    <p:sldId id="776" r:id="rId25"/>
    <p:sldId id="670" r:id="rId26"/>
    <p:sldId id="659" r:id="rId27"/>
    <p:sldId id="703" r:id="rId28"/>
    <p:sldId id="771" r:id="rId29"/>
    <p:sldId id="766" r:id="rId30"/>
    <p:sldId id="712" r:id="rId31"/>
    <p:sldId id="760" r:id="rId32"/>
    <p:sldId id="757" r:id="rId33"/>
    <p:sldId id="763" r:id="rId34"/>
    <p:sldId id="772" r:id="rId35"/>
    <p:sldId id="775" r:id="rId36"/>
    <p:sldId id="717" r:id="rId37"/>
    <p:sldId id="752" r:id="rId38"/>
    <p:sldId id="755" r:id="rId39"/>
    <p:sldId id="759" r:id="rId40"/>
    <p:sldId id="702" r:id="rId41"/>
    <p:sldId id="719" r:id="rId42"/>
    <p:sldId id="720" r:id="rId43"/>
    <p:sldId id="266" r:id="rId44"/>
    <p:sldId id="635" r:id="rId45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Koeken" initials="R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E5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9" autoAdjust="0"/>
    <p:restoredTop sz="88809" autoAdjust="0"/>
  </p:normalViewPr>
  <p:slideViewPr>
    <p:cSldViewPr>
      <p:cViewPr>
        <p:scale>
          <a:sx n="90" d="100"/>
          <a:sy n="90" d="100"/>
        </p:scale>
        <p:origin x="-14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96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918780-E8C5-49A5-ABD4-52F0103B3CCF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EBFD93-3083-4DE3-A6BD-9F28EE6A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Hit arrow to play</a:t>
            </a:r>
            <a:r>
              <a:rPr lang="en-US" baseline="0" dirty="0"/>
              <a:t>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BFD93-3083-4DE3-A6BD-9F28EE6AE4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7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867400" y="6416675"/>
            <a:ext cx="2971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FCI confidential. Do not reproduce.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324600" cy="8683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2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1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5562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knd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n;k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135254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>
          <a:xfrm>
            <a:off x="0" y="2438400"/>
            <a:ext cx="91440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and Level Instrumentation Solutions </a:t>
            </a:r>
            <a:b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Industrial Processes</a:t>
            </a:r>
          </a:p>
        </p:txBody>
      </p:sp>
    </p:spTree>
    <p:extLst>
      <p:ext uri="{BB962C8B-B14F-4D97-AF65-F5344CB8AC3E}">
        <p14:creationId xmlns:p14="http://schemas.microsoft.com/office/powerpoint/2010/main" val="297727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581400"/>
            <a:ext cx="7772400" cy="83819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i="1" spc="100" dirty="0">
                <a:latin typeface="Arial" panose="020B0604020202020204" pitchFamily="34" charset="0"/>
                <a:cs typeface="Arial" panose="020B0604020202020204" pitchFamily="34" charset="0"/>
              </a:rPr>
              <a:t>www.FluidComponents.com</a:t>
            </a:r>
          </a:p>
        </p:txBody>
      </p:sp>
    </p:spTree>
    <p:extLst>
      <p:ext uri="{BB962C8B-B14F-4D97-AF65-F5344CB8AC3E}">
        <p14:creationId xmlns:p14="http://schemas.microsoft.com/office/powerpoint/2010/main" val="361338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5124" y="1195387"/>
            <a:ext cx="4968875" cy="47545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336699"/>
              </a:buClr>
              <a:buFont typeface="Wingdings" panose="05000000000000000000" pitchFamily="2" charset="2"/>
              <a:buChar char="§"/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4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83309"/>
            <a:ext cx="5184775" cy="456745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buNone/>
              <a:defRPr sz="2400" b="1">
                <a:solidFill>
                  <a:srgbClr val="336699"/>
                </a:solidFill>
              </a:defRPr>
            </a:lvl1pPr>
          </a:lstStyle>
          <a:p>
            <a:pPr lvl="0"/>
            <a:r>
              <a:rPr lang="en-US" noProof="0" dirty="0"/>
              <a:t>Headline here</a:t>
            </a:r>
          </a:p>
        </p:txBody>
      </p:sp>
      <p:sp>
        <p:nvSpPr>
          <p:cNvPr id="4" name="Rectangle 39"/>
          <p:cNvSpPr txBox="1">
            <a:spLocks noChangeArrowheads="1"/>
          </p:cNvSpPr>
          <p:nvPr userDrawn="1"/>
        </p:nvSpPr>
        <p:spPr bwMode="auto">
          <a:xfrm>
            <a:off x="7914487" y="6400800"/>
            <a:ext cx="905663" cy="35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</a:defRPr>
            </a:lvl9pPr>
          </a:lstStyle>
          <a:p>
            <a:pPr algn="r" eaLnBrk="1" hangingPunct="1"/>
            <a:fld id="{8509F785-3993-4557-A519-3DB7966CD6C2}" type="slidenum">
              <a:rPr lang="en-US" sz="2000" b="0" kern="0" smtClean="0">
                <a:solidFill>
                  <a:srgbClr val="4F81BD"/>
                </a:solidFill>
              </a:rPr>
              <a:pPr algn="r" eaLnBrk="1" hangingPunct="1"/>
              <a:t>‹#›</a:t>
            </a:fld>
            <a:endParaRPr lang="en-US" sz="2000" b="0" kern="0" dirty="0">
              <a:solidFill>
                <a:srgbClr val="4F81BD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46582" y="537012"/>
            <a:ext cx="5184775" cy="359450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buNone/>
              <a:defRPr sz="2000" b="0" baseline="0">
                <a:solidFill>
                  <a:srgbClr val="336699"/>
                </a:solidFill>
              </a:defRPr>
            </a:lvl1pPr>
          </a:lstStyle>
          <a:p>
            <a:pPr lvl="0"/>
            <a:r>
              <a:rPr lang="en-US" noProof="0" dirty="0"/>
              <a:t>Subline here</a:t>
            </a:r>
          </a:p>
        </p:txBody>
      </p:sp>
    </p:spTree>
    <p:extLst>
      <p:ext uri="{BB962C8B-B14F-4D97-AF65-F5344CB8AC3E}">
        <p14:creationId xmlns:p14="http://schemas.microsoft.com/office/powerpoint/2010/main" val="21449271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867400" y="6416675"/>
            <a:ext cx="2971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FCI confidential. Do not reproduce.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362200" y="274638"/>
            <a:ext cx="6324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2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4" r:id="rId2"/>
    <p:sldLayoutId id="2147483675" r:id="rId3"/>
    <p:sldLayoutId id="2147483676" r:id="rId4"/>
    <p:sldLayoutId id="2147483672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>
              <a:lumMod val="6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" descr="F:\LAUNCH Sales Meeting March 2010\PPT Template\slide-header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3"/>
          <a:stretch>
            <a:fillRect/>
          </a:stretch>
        </p:blipFill>
        <p:spPr bwMode="auto">
          <a:xfrm>
            <a:off x="-762000" y="2"/>
            <a:ext cx="9906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Line 6"/>
          <p:cNvSpPr>
            <a:spLocks noChangeShapeType="1"/>
          </p:cNvSpPr>
          <p:nvPr/>
        </p:nvSpPr>
        <p:spPr bwMode="auto">
          <a:xfrm flipH="1">
            <a:off x="0" y="6400800"/>
            <a:ext cx="9144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/>
          <a:stretch/>
        </p:blipFill>
        <p:spPr bwMode="auto">
          <a:xfrm>
            <a:off x="250825" y="6450013"/>
            <a:ext cx="14716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59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2209800"/>
            <a:ext cx="8229600" cy="8683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Flow Technology</a:t>
            </a:r>
            <a:b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Longer a “Black Box”</a:t>
            </a:r>
            <a:r>
              <a:rPr lang="en-US" sz="4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Gilson Engineering Sales: Webinar</a:t>
            </a:r>
            <a:b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22</a:t>
            </a:r>
            <a:r>
              <a:rPr lang="en-US" sz="18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867400" cy="4602163"/>
          </a:xfrm>
        </p:spPr>
        <p:txBody>
          <a:bodyPr/>
          <a:lstStyle/>
          <a:p>
            <a:r>
              <a:rPr lang="en-US" dirty="0" smtClean="0"/>
              <a:t>Positive Attributes of Thermal Switches</a:t>
            </a:r>
          </a:p>
          <a:p>
            <a:pPr lvl="1"/>
            <a:r>
              <a:rPr lang="en-US" sz="2000" dirty="0" smtClean="0"/>
              <a:t>Reliability (No Moving Parts)</a:t>
            </a:r>
          </a:p>
          <a:p>
            <a:pPr lvl="1"/>
            <a:r>
              <a:rPr lang="en-US" sz="2000" dirty="0" smtClean="0"/>
              <a:t>Very Repeatable</a:t>
            </a:r>
          </a:p>
          <a:p>
            <a:pPr lvl="1"/>
            <a:r>
              <a:rPr lang="en-US" sz="2000" dirty="0" smtClean="0"/>
              <a:t>Low Flow Capabilities</a:t>
            </a:r>
          </a:p>
          <a:p>
            <a:pPr lvl="1"/>
            <a:r>
              <a:rPr lang="en-US" sz="2000" dirty="0" smtClean="0"/>
              <a:t>Flexible Orientation on Pipe/Duct</a:t>
            </a:r>
          </a:p>
          <a:p>
            <a:pPr lvl="1"/>
            <a:r>
              <a:rPr lang="en-US" sz="2000" dirty="0" smtClean="0"/>
              <a:t>In-Situ Calibration</a:t>
            </a:r>
          </a:p>
          <a:p>
            <a:pPr lvl="1"/>
            <a:r>
              <a:rPr lang="en-US" sz="2000" dirty="0" smtClean="0"/>
              <a:t>Operation Easily Verified</a:t>
            </a:r>
          </a:p>
          <a:p>
            <a:pPr lvl="1"/>
            <a:r>
              <a:rPr lang="en-US" sz="2000" dirty="0" smtClean="0"/>
              <a:t>Fail-Safe Configuration Capabilities</a:t>
            </a:r>
          </a:p>
          <a:p>
            <a:pPr lvl="1"/>
            <a:r>
              <a:rPr lang="en-US" sz="2000" dirty="0" smtClean="0"/>
              <a:t>Suitable for Hazardous Areas, IEC 61508/61511 (SIL 2) and Nuclear applications</a:t>
            </a:r>
          </a:p>
          <a:p>
            <a:pPr lvl="1"/>
            <a:endParaRPr lang="en-US" sz="1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Benefits Associated with Thermal Switch Technology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2362200"/>
            <a:ext cx="324955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1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Recognized &amp; Accepted Mass Flow Measurement Technologies</a:t>
            </a:r>
          </a:p>
          <a:p>
            <a:pPr lvl="1"/>
            <a:r>
              <a:rPr lang="en-US" dirty="0" smtClean="0"/>
              <a:t>Coriolis:  Liquids &amp; Gases</a:t>
            </a:r>
          </a:p>
          <a:p>
            <a:pPr lvl="1"/>
            <a:r>
              <a:rPr lang="en-US" dirty="0" smtClean="0"/>
              <a:t>Thermal:  Gases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Neither Requires Pressure/Temperature Compensation to Provide Mass Flow Measurement</a:t>
            </a:r>
          </a:p>
          <a:p>
            <a:pPr lvl="1"/>
            <a:r>
              <a:rPr lang="en-US" dirty="0" smtClean="0"/>
              <a:t>DP, Ultrasonic, Vortex, and Turbine are Volumetric</a:t>
            </a:r>
          </a:p>
          <a:p>
            <a:pPr lvl="2"/>
            <a:r>
              <a:rPr lang="en-US" dirty="0" smtClean="0"/>
              <a:t>Note: Multivariable simplifies the P/T integration for the use of DP technology in Mass Flow Measurement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Mass Flow Metering Technologies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Broader Velocity Curve is Better Suited to Linearization</a:t>
            </a:r>
          </a:p>
          <a:p>
            <a:pPr lvl="1"/>
            <a:r>
              <a:rPr lang="en-US" sz="2200" dirty="0" smtClean="0"/>
              <a:t>Minimum Velocity as low as 0.25 SFPS</a:t>
            </a:r>
          </a:p>
          <a:p>
            <a:pPr lvl="1"/>
            <a:r>
              <a:rPr lang="en-US" sz="2200" dirty="0" smtClean="0"/>
              <a:t>Maximum Velocity around 600 to 1,000 SFPS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Flow Metering is Commonly Limited to Gas Applications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/>
          <a:stretch/>
        </p:blipFill>
        <p:spPr bwMode="auto">
          <a:xfrm>
            <a:off x="1524000" y="2971800"/>
            <a:ext cx="6019800" cy="34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5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Simplified Thermal Mass Flow equation:</a:t>
                </a:r>
              </a:p>
              <a:p>
                <a:pPr marL="0" indent="0">
                  <a:buNone/>
                </a:pPr>
                <a:endParaRPr lang="en-US" sz="1400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𝑴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𝝆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𝑽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    ∝ ∆</m:t>
                      </m:r>
                      <m:r>
                        <a:rPr lang="en-US" sz="40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𝑻</m:t>
                      </m:r>
                    </m:oMath>
                  </m:oMathPara>
                </a14:m>
                <a:endParaRPr lang="en-US" sz="4000" b="1" i="1" dirty="0" smtClean="0">
                  <a:solidFill>
                    <a:schemeClr val="tx2"/>
                  </a:solidFill>
                  <a:latin typeface="+mj-lt"/>
                </a:endParaRPr>
              </a:p>
              <a:p>
                <a:endParaRPr lang="en-US" sz="1400" dirty="0" smtClean="0"/>
              </a:p>
              <a:p>
                <a:r>
                  <a:rPr lang="en-US" sz="1800" dirty="0" smtClean="0"/>
                  <a:t>M  =  Mass </a:t>
                </a:r>
                <a:r>
                  <a:rPr lang="en-US" sz="1800" dirty="0"/>
                  <a:t>flow</a:t>
                </a:r>
              </a:p>
              <a:p>
                <a:r>
                  <a:rPr lang="en-US" sz="1800" dirty="0" smtClean="0"/>
                  <a:t>ρ  =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 Density </a:t>
                </a:r>
                <a:r>
                  <a:rPr lang="en-US" sz="1800" dirty="0"/>
                  <a:t>(actual)</a:t>
                </a:r>
              </a:p>
              <a:p>
                <a:r>
                  <a:rPr lang="en-US" sz="1800" dirty="0" smtClean="0"/>
                  <a:t>V  =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 Velocity </a:t>
                </a:r>
                <a:r>
                  <a:rPr lang="en-US" sz="1800" dirty="0"/>
                  <a:t>(actual)</a:t>
                </a:r>
              </a:p>
              <a:p>
                <a:r>
                  <a:rPr lang="en-US" sz="1800" dirty="0"/>
                  <a:t>A  = </a:t>
                </a:r>
                <a:r>
                  <a:rPr lang="en-US" sz="1800" dirty="0" smtClean="0"/>
                  <a:t> Area </a:t>
                </a:r>
                <a:r>
                  <a:rPr lang="en-US" sz="1800" dirty="0"/>
                  <a:t>of the </a:t>
                </a:r>
                <a:r>
                  <a:rPr lang="en-US" sz="1800" dirty="0" smtClean="0"/>
                  <a:t>Pipe/Duct</a:t>
                </a:r>
              </a:p>
              <a:p>
                <a:r>
                  <a:rPr lang="en-US" sz="1800" dirty="0" smtClean="0"/>
                  <a:t>∆</a:t>
                </a:r>
                <a:r>
                  <a:rPr lang="en-US" sz="1800" dirty="0"/>
                  <a:t>T </a:t>
                </a:r>
                <a:r>
                  <a:rPr lang="en-US" sz="1800" dirty="0" smtClean="0"/>
                  <a:t> =  Temperature Differential</a:t>
                </a:r>
              </a:p>
              <a:p>
                <a:endParaRPr lang="en-US" sz="1000" dirty="0"/>
              </a:p>
              <a:p>
                <a:r>
                  <a:rPr lang="en-US" sz="1800" dirty="0" smtClean="0"/>
                  <a:t>Other gas properties taken into account in the measurement and calibration are Specific Heat, Thermal Conductivity and Absolute Viscosity </a:t>
                </a:r>
              </a:p>
              <a:p>
                <a:r>
                  <a:rPr lang="en-US" sz="1800" dirty="0"/>
                  <a:t>Changes in process pressures and temperatures are accounted for through </a:t>
                </a:r>
                <a:r>
                  <a:rPr lang="en-US" sz="1800" dirty="0" smtClean="0"/>
                  <a:t>changes in the </a:t>
                </a:r>
                <a:r>
                  <a:rPr lang="en-US" sz="1800" dirty="0"/>
                  <a:t>gas density</a:t>
                </a:r>
              </a:p>
              <a:p>
                <a:endParaRPr lang="en-US" sz="1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11" t="-1192" r="-519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Relationship Between Mass Flow and </a:t>
            </a:r>
            <a:r>
              <a:rPr lang="el-GR" dirty="0" smtClean="0">
                <a:solidFill>
                  <a:schemeClr val="tx2"/>
                </a:solidFill>
              </a:rPr>
              <a:t>Δ</a:t>
            </a:r>
            <a:r>
              <a:rPr lang="en-US" dirty="0" smtClean="0">
                <a:solidFill>
                  <a:schemeClr val="tx2"/>
                </a:solidFill>
              </a:rPr>
              <a:t>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sz="2000" b="1" dirty="0"/>
              <a:t>Constant Power (CP):</a:t>
            </a:r>
          </a:p>
          <a:p>
            <a:pPr lvl="1"/>
            <a:r>
              <a:rPr lang="en-US" sz="1600" dirty="0"/>
              <a:t>A fixed current is applied to the heated </a:t>
            </a:r>
            <a:r>
              <a:rPr lang="en-US" sz="1600" dirty="0" smtClean="0"/>
              <a:t>RTD; ΔT </a:t>
            </a:r>
            <a:r>
              <a:rPr lang="en-US" sz="1600" dirty="0"/>
              <a:t>will decrease as flow </a:t>
            </a:r>
            <a:r>
              <a:rPr lang="en-US" sz="1600" dirty="0" smtClean="0"/>
              <a:t>increases, increase as flow decreases</a:t>
            </a:r>
          </a:p>
          <a:p>
            <a:pPr lvl="2"/>
            <a:r>
              <a:rPr lang="en-US" sz="1600" dirty="0" smtClean="0"/>
              <a:t>Mass Flow is proportional to the change in </a:t>
            </a:r>
            <a:r>
              <a:rPr lang="el-GR" sz="1600" dirty="0"/>
              <a:t>Δ</a:t>
            </a:r>
            <a:r>
              <a:rPr lang="en-US" sz="1600" dirty="0"/>
              <a:t>T</a:t>
            </a:r>
          </a:p>
          <a:p>
            <a:pPr lvl="1"/>
            <a:r>
              <a:rPr lang="en-US" sz="1600" dirty="0" smtClean="0"/>
              <a:t>Supports </a:t>
            </a:r>
            <a:r>
              <a:rPr lang="en-US" sz="1600" dirty="0"/>
              <a:t>measurement of higher flow </a:t>
            </a:r>
            <a:r>
              <a:rPr lang="en-US" sz="1600" dirty="0" smtClean="0"/>
              <a:t>rates and is less susceptible to false high readings due to condensation/entrained moisture (passive circuit naturally dampens the signal)</a:t>
            </a:r>
          </a:p>
          <a:p>
            <a:pPr lvl="1"/>
            <a:endParaRPr lang="en-US" sz="800" dirty="0" smtClean="0"/>
          </a:p>
          <a:p>
            <a:r>
              <a:rPr lang="en-US" sz="2000" b="1" dirty="0" smtClean="0"/>
              <a:t>Constant Temperature (CT):</a:t>
            </a:r>
          </a:p>
          <a:p>
            <a:pPr lvl="1"/>
            <a:r>
              <a:rPr lang="en-US" sz="1600" dirty="0"/>
              <a:t>A</a:t>
            </a:r>
            <a:r>
              <a:rPr lang="en-US" sz="1600" dirty="0" smtClean="0"/>
              <a:t> </a:t>
            </a:r>
            <a:r>
              <a:rPr lang="en-US" sz="1600" dirty="0"/>
              <a:t>variable current </a:t>
            </a:r>
            <a:r>
              <a:rPr lang="en-US" sz="1600" dirty="0" smtClean="0"/>
              <a:t>is applied to the heated RTD in order to </a:t>
            </a:r>
            <a:r>
              <a:rPr lang="en-US" sz="1600" dirty="0"/>
              <a:t>maintain a constant temperature </a:t>
            </a:r>
            <a:r>
              <a:rPr lang="en-US" sz="1600" dirty="0" smtClean="0"/>
              <a:t>differential between the heated and unheated RTDs</a:t>
            </a:r>
          </a:p>
          <a:p>
            <a:pPr lvl="2"/>
            <a:r>
              <a:rPr lang="en-US" sz="1600" dirty="0" smtClean="0"/>
              <a:t>Mass Flow is proportional to the amount of current required to maintain </a:t>
            </a:r>
            <a:r>
              <a:rPr lang="el-GR" sz="1600" dirty="0"/>
              <a:t>Δ</a:t>
            </a:r>
            <a:r>
              <a:rPr lang="en-US" sz="1600" dirty="0"/>
              <a:t>T</a:t>
            </a:r>
            <a:endParaRPr lang="en-US" sz="1600" dirty="0" smtClean="0"/>
          </a:p>
          <a:p>
            <a:pPr lvl="1"/>
            <a:r>
              <a:rPr lang="en-US" sz="1600" dirty="0" smtClean="0"/>
              <a:t>CT provides </a:t>
            </a:r>
            <a:r>
              <a:rPr lang="en-US" sz="1600" dirty="0"/>
              <a:t>faster response time than </a:t>
            </a:r>
            <a:r>
              <a:rPr lang="en-US" sz="1600" dirty="0" smtClean="0"/>
              <a:t>CP</a:t>
            </a:r>
          </a:p>
          <a:p>
            <a:pPr lvl="2"/>
            <a:r>
              <a:rPr lang="en-US" sz="1600" dirty="0" smtClean="0"/>
              <a:t>Caution: Tends </a:t>
            </a:r>
            <a:r>
              <a:rPr lang="en-US" sz="1600" dirty="0"/>
              <a:t>to “overshoot” flow value initially, so dampening of output signal may be </a:t>
            </a:r>
            <a:r>
              <a:rPr lang="en-US" sz="1600" dirty="0" smtClean="0"/>
              <a:t>required</a:t>
            </a:r>
          </a:p>
          <a:p>
            <a:pPr lvl="1"/>
            <a:endParaRPr lang="en-US" sz="800" dirty="0"/>
          </a:p>
          <a:p>
            <a:r>
              <a:rPr lang="en-US" sz="2000" b="1" dirty="0"/>
              <a:t>Newer “Hybrid” adaptive </a:t>
            </a:r>
            <a:r>
              <a:rPr lang="en-US" sz="2000" b="1" dirty="0" smtClean="0"/>
              <a:t>sensor </a:t>
            </a:r>
            <a:r>
              <a:rPr lang="en-US" sz="2000" b="1" dirty="0"/>
              <a:t>technology</a:t>
            </a:r>
          </a:p>
          <a:p>
            <a:pPr lvl="1"/>
            <a:r>
              <a:rPr lang="en-US" sz="1600" dirty="0"/>
              <a:t>Combines the benefits of CP and CT technology into a single instrument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6294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Methods of Powering a Thermal Sensor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Relationship Between Power &amp; </a:t>
            </a:r>
            <a:r>
              <a:rPr lang="el-GR" dirty="0" smtClean="0">
                <a:solidFill>
                  <a:schemeClr val="tx2"/>
                </a:solidFill>
              </a:rPr>
              <a:t>Δ</a:t>
            </a:r>
            <a:r>
              <a:rPr lang="en-US" dirty="0" smtClean="0">
                <a:solidFill>
                  <a:schemeClr val="tx2"/>
                </a:solidFill>
              </a:rPr>
              <a:t>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648200" cy="221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58" y="3962400"/>
            <a:ext cx="457200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5930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Power (CP)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3593068"/>
            <a:ext cx="306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Temperature (CT)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amount of energy introduced into a process gas is small in comparison to the volume of media being measured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Thermal for Explosive Gases?  Yes!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76800" y="2970026"/>
            <a:ext cx="2209799" cy="3215432"/>
            <a:chOff x="4564912" y="2970943"/>
            <a:chExt cx="2209799" cy="3215432"/>
          </a:xfrm>
        </p:grpSpPr>
        <p:pic>
          <p:nvPicPr>
            <p:cNvPr id="6" name="Picture 1" descr="N:\testing\MIKEN\ST100\Thermal Imaging\MOB Gen7-2 10-19-15\IR_1575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893" y="2970943"/>
              <a:ext cx="1733107" cy="2079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39"/>
            <p:cNvSpPr txBox="1">
              <a:spLocks noChangeArrowheads="1"/>
            </p:cNvSpPr>
            <p:nvPr/>
          </p:nvSpPr>
          <p:spPr bwMode="auto">
            <a:xfrm>
              <a:off x="4564912" y="5076066"/>
              <a:ext cx="2209799" cy="1110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336699"/>
                  </a:solidFill>
                  <a:cs typeface="Arial" charset="0"/>
                </a:rPr>
                <a:t>CT/Hybrid Sensor </a:t>
              </a:r>
            </a:p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smtClean="0">
                  <a:solidFill>
                    <a:srgbClr val="336699"/>
                  </a:solidFill>
                  <a:cs typeface="Arial" charset="0"/>
                </a:rPr>
                <a:t>82.2°F [27.9°C]</a:t>
              </a:r>
            </a:p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smtClean="0">
                  <a:solidFill>
                    <a:srgbClr val="336699"/>
                  </a:solidFill>
                  <a:cs typeface="Arial" charset="0"/>
                </a:rPr>
                <a:t>∆T: 6.6°F [3.8°C</a:t>
              </a:r>
              <a:r>
                <a:rPr lang="en-US" sz="1400" b="1" kern="0" dirty="0">
                  <a:solidFill>
                    <a:srgbClr val="336699"/>
                  </a:solidFill>
                  <a:cs typeface="Arial" charset="0"/>
                </a:rPr>
                <a:t>]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 smtClean="0">
                <a:solidFill>
                  <a:srgbClr val="336699"/>
                </a:solidFill>
                <a:cs typeface="Arial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 dirty="0" smtClean="0">
                <a:solidFill>
                  <a:srgbClr val="336699"/>
                </a:solidFill>
                <a:cs typeface="Arial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0" dirty="0" smtClean="0">
                <a:solidFill>
                  <a:srgbClr val="336699"/>
                </a:solidFill>
                <a:cs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3600" y="2970026"/>
            <a:ext cx="1752600" cy="3353657"/>
            <a:chOff x="1447800" y="2970943"/>
            <a:chExt cx="1752600" cy="3353657"/>
          </a:xfrm>
        </p:grpSpPr>
        <p:pic>
          <p:nvPicPr>
            <p:cNvPr id="8" name="Picture 4" descr="N:\testing\MIKEN\ST100\Thermal Imaging\Constant Power Mode_ My Test Unit 10-19-15\IR_1580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2970943"/>
              <a:ext cx="1752600" cy="2079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39"/>
            <p:cNvSpPr txBox="1">
              <a:spLocks noChangeArrowheads="1"/>
            </p:cNvSpPr>
            <p:nvPr/>
          </p:nvSpPr>
          <p:spPr bwMode="auto">
            <a:xfrm>
              <a:off x="1447800" y="5061891"/>
              <a:ext cx="1752600" cy="126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336699"/>
                  </a:solidFill>
                  <a:cs typeface="Arial" charset="0"/>
                </a:rPr>
                <a:t>CP Sensor </a:t>
              </a:r>
            </a:p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smtClean="0">
                  <a:solidFill>
                    <a:srgbClr val="336699"/>
                  </a:solidFill>
                  <a:cs typeface="Arial" charset="0"/>
                </a:rPr>
                <a:t>105°F [40.6°C]</a:t>
              </a:r>
            </a:p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 smtClean="0">
                  <a:solidFill>
                    <a:srgbClr val="336699"/>
                  </a:solidFill>
                  <a:cs typeface="Arial" charset="0"/>
                </a:rPr>
                <a:t>∆T: 26°F [14.5°C</a:t>
              </a:r>
              <a:r>
                <a:rPr lang="en-US" sz="1400" b="1" kern="0" dirty="0">
                  <a:solidFill>
                    <a:srgbClr val="336699"/>
                  </a:solidFill>
                  <a:cs typeface="Arial" charset="0"/>
                </a:rPr>
                <a:t>]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 smtClean="0">
                <a:solidFill>
                  <a:srgbClr val="336699"/>
                </a:solidFill>
                <a:cs typeface="Arial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 dirty="0" smtClean="0">
                <a:solidFill>
                  <a:srgbClr val="336699"/>
                </a:solidFill>
                <a:cs typeface="Arial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0" dirty="0" smtClean="0">
                <a:solidFill>
                  <a:srgbClr val="336699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Approvals</a:t>
            </a:r>
          </a:p>
          <a:p>
            <a:pPr lvl="1"/>
            <a:r>
              <a:rPr lang="en-US" dirty="0" smtClean="0"/>
              <a:t>FM/</a:t>
            </a:r>
            <a:r>
              <a:rPr lang="en-US" dirty="0" err="1" smtClean="0"/>
              <a:t>FMc</a:t>
            </a:r>
            <a:r>
              <a:rPr lang="en-US" dirty="0" smtClean="0"/>
              <a:t> are common to most manufacturers</a:t>
            </a:r>
          </a:p>
          <a:p>
            <a:pPr lvl="2"/>
            <a:r>
              <a:rPr lang="en-US" dirty="0" smtClean="0"/>
              <a:t>Class I/</a:t>
            </a:r>
            <a:r>
              <a:rPr lang="en-US" dirty="0" err="1" smtClean="0"/>
              <a:t>Div</a:t>
            </a:r>
            <a:r>
              <a:rPr lang="en-US" dirty="0" smtClean="0"/>
              <a:t> 1, Groups BCD</a:t>
            </a:r>
          </a:p>
          <a:p>
            <a:pPr lvl="2"/>
            <a:r>
              <a:rPr lang="en-US" dirty="0" smtClean="0"/>
              <a:t>Class II &amp; III/</a:t>
            </a:r>
            <a:r>
              <a:rPr lang="en-US" dirty="0" err="1" smtClean="0"/>
              <a:t>Div</a:t>
            </a:r>
            <a:r>
              <a:rPr lang="en-US" dirty="0" smtClean="0"/>
              <a:t> 2, Groups EFG</a:t>
            </a:r>
          </a:p>
          <a:p>
            <a:pPr lvl="2"/>
            <a:r>
              <a:rPr lang="en-US" dirty="0" smtClean="0"/>
              <a:t>Class I/</a:t>
            </a:r>
            <a:r>
              <a:rPr lang="en-US" dirty="0" err="1" smtClean="0"/>
              <a:t>Div</a:t>
            </a:r>
            <a:r>
              <a:rPr lang="en-US" dirty="0" smtClean="0"/>
              <a:t> 2, Groups ABCD</a:t>
            </a:r>
          </a:p>
          <a:p>
            <a:pPr lvl="2"/>
            <a:r>
              <a:rPr lang="en-US" dirty="0" smtClean="0"/>
              <a:t>Class II/</a:t>
            </a:r>
            <a:r>
              <a:rPr lang="en-US" dirty="0" err="1" smtClean="0"/>
              <a:t>Div</a:t>
            </a:r>
            <a:r>
              <a:rPr lang="en-US" dirty="0" smtClean="0"/>
              <a:t> 2, Groups EFG</a:t>
            </a:r>
          </a:p>
          <a:p>
            <a:r>
              <a:rPr lang="en-US" dirty="0" smtClean="0"/>
              <a:t>T-Ratings</a:t>
            </a:r>
          </a:p>
          <a:p>
            <a:pPr lvl="1"/>
            <a:r>
              <a:rPr lang="pl-PL" dirty="0"/>
              <a:t> </a:t>
            </a:r>
            <a:r>
              <a:rPr lang="en-US" dirty="0" smtClean="0"/>
              <a:t>Example:  </a:t>
            </a:r>
            <a:r>
              <a:rPr lang="pl-PL" dirty="0" smtClean="0"/>
              <a:t>T4 </a:t>
            </a:r>
            <a:r>
              <a:rPr lang="pl-PL" dirty="0"/>
              <a:t>Ta= -40°C to 60°C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Party Approvals &amp; Ratings for Hazardous Areas and Gases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For line sizes 2 inch or smaller, it is common to use an In-Line (Spool) design</a:t>
            </a:r>
          </a:p>
          <a:p>
            <a:pPr lvl="1"/>
            <a:r>
              <a:rPr lang="en-US" sz="1800" dirty="0"/>
              <a:t>In-Line models are calibrated as a unit to ensure accuracy in the </a:t>
            </a:r>
            <a:r>
              <a:rPr lang="en-US" sz="1800" dirty="0" smtClean="0"/>
              <a:t>field</a:t>
            </a:r>
          </a:p>
          <a:p>
            <a:pPr lvl="2"/>
            <a:r>
              <a:rPr lang="en-US" sz="1600" dirty="0" smtClean="0"/>
              <a:t>Eliminates errors related to improper insertion depth and rotation of the sensor</a:t>
            </a:r>
          </a:p>
          <a:p>
            <a:pPr lvl="2"/>
            <a:r>
              <a:rPr lang="en-US" sz="1600" dirty="0" smtClean="0"/>
              <a:t>Minimizes permanent pressure loss related to sensor blockage</a:t>
            </a:r>
          </a:p>
          <a:p>
            <a:pPr lvl="1"/>
            <a:r>
              <a:rPr lang="en-US" sz="1800" dirty="0" smtClean="0"/>
              <a:t>Commonly available with NPT, Flanged or Butt Weld process connections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In-Line (Spool) Design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t="34690" r="18734"/>
          <a:stretch/>
        </p:blipFill>
        <p:spPr bwMode="auto">
          <a:xfrm>
            <a:off x="5181600" y="4222814"/>
            <a:ext cx="2438400" cy="186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9" t="53571" r="17369"/>
          <a:stretch/>
        </p:blipFill>
        <p:spPr bwMode="auto">
          <a:xfrm>
            <a:off x="1371600" y="4525926"/>
            <a:ext cx="3010223" cy="156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0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line sizes </a:t>
            </a:r>
            <a:r>
              <a:rPr lang="en-US" dirty="0" smtClean="0"/>
              <a:t>2-1/2 inch </a:t>
            </a:r>
            <a:r>
              <a:rPr lang="en-US" dirty="0"/>
              <a:t>or </a:t>
            </a:r>
            <a:r>
              <a:rPr lang="en-US" dirty="0" smtClean="0"/>
              <a:t>larger, the preferred design is Insertion</a:t>
            </a:r>
          </a:p>
          <a:p>
            <a:pPr lvl="1"/>
            <a:r>
              <a:rPr lang="en-US" sz="2000" dirty="0" smtClean="0"/>
              <a:t>Smaller errors related to insertion depth and rotation of sensor</a:t>
            </a:r>
          </a:p>
          <a:p>
            <a:pPr lvl="1"/>
            <a:r>
              <a:rPr lang="en-US" sz="2000" dirty="0" smtClean="0"/>
              <a:t>More economical installation, eliminating the need for any bypasses</a:t>
            </a:r>
          </a:p>
          <a:p>
            <a:pPr lvl="1"/>
            <a:r>
              <a:rPr lang="en-US" sz="2000" dirty="0" smtClean="0"/>
              <a:t>Commonly available with NPT, Compression Fittings, Packing Glands and Flanges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Insertion Design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7" t="37468" r="36822"/>
          <a:stretch/>
        </p:blipFill>
        <p:spPr bwMode="auto">
          <a:xfrm>
            <a:off x="4191000" y="4267200"/>
            <a:ext cx="609600" cy="210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7210" r="37597"/>
          <a:stretch/>
        </p:blipFill>
        <p:spPr bwMode="auto">
          <a:xfrm>
            <a:off x="2362200" y="4267200"/>
            <a:ext cx="596714" cy="193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4" t="38243" r="28295"/>
          <a:stretch/>
        </p:blipFill>
        <p:spPr bwMode="auto">
          <a:xfrm>
            <a:off x="5762068" y="4201632"/>
            <a:ext cx="1002011" cy="206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Eras Medium ITC" pitchFamily="34" charset="0"/>
              </a:rPr>
              <a:t>“</a:t>
            </a:r>
            <a:r>
              <a:rPr lang="en-US" sz="3600" dirty="0" smtClean="0">
                <a:latin typeface="Eras Medium ITC" pitchFamily="34" charset="0"/>
              </a:rPr>
              <a:t>We </a:t>
            </a:r>
            <a:r>
              <a:rPr lang="en-US" sz="3600" dirty="0">
                <a:latin typeface="Eras Medium ITC" pitchFamily="34" charset="0"/>
              </a:rPr>
              <a:t>are stuck with technology when what we really want is just stuff that works</a:t>
            </a:r>
            <a:r>
              <a:rPr lang="en-US" sz="3600" dirty="0" smtClean="0">
                <a:latin typeface="Eras Medium ITC" pitchFamily="34" charset="0"/>
              </a:rPr>
              <a:t>.”</a:t>
            </a:r>
            <a:endParaRPr lang="en-US" sz="3600" dirty="0">
              <a:latin typeface="Eras Medium ITC" pitchFamily="34" charset="0"/>
            </a:endParaRPr>
          </a:p>
          <a:p>
            <a:endParaRPr lang="en-US" dirty="0">
              <a:latin typeface="Eras Medium ITC" pitchFamily="34" charset="0"/>
            </a:endParaRPr>
          </a:p>
          <a:p>
            <a:pPr marL="0" indent="0">
              <a:buNone/>
            </a:pPr>
            <a:r>
              <a:rPr lang="en-US" dirty="0">
                <a:latin typeface="Eras Medium ITC" pitchFamily="34" charset="0"/>
              </a:rPr>
              <a:t>– </a:t>
            </a:r>
            <a:r>
              <a:rPr lang="en-US" dirty="0"/>
              <a:t>Douglas </a:t>
            </a:r>
            <a:r>
              <a:rPr lang="en-US" dirty="0" smtClean="0"/>
              <a:t>Adams,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Optimized Sensors Exist for Gas Applications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pPr marL="1371600" lvl="3" indent="0">
              <a:buNone/>
            </a:pPr>
            <a:r>
              <a:rPr lang="en-US" dirty="0" smtClean="0"/>
              <a:t>Conditioned for Compressed Air/High Pressure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1371600" lvl="3" indent="0">
              <a:buNone/>
            </a:pPr>
            <a:r>
              <a:rPr lang="en-US" dirty="0" smtClean="0"/>
              <a:t>Faster Response in Clean/Dry Gases</a:t>
            </a:r>
          </a:p>
          <a:p>
            <a:pPr marL="457200" lvl="1" indent="0">
              <a:buNone/>
            </a:pPr>
            <a:endParaRPr lang="en-US" sz="11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1371600" lvl="3" indent="0">
              <a:buNone/>
            </a:pPr>
            <a:r>
              <a:rPr lang="en-US" dirty="0" smtClean="0"/>
              <a:t>Designed for More Corrosive/Wet Media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 smtClean="0"/>
          </a:p>
          <a:p>
            <a:pPr marL="1371600" lvl="3" indent="0">
              <a:buNone/>
            </a:pPr>
            <a:r>
              <a:rPr lang="en-US" dirty="0" smtClean="0"/>
              <a:t>Shrouded for Wet Gas (not Dual-Phase)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Insertion: Sensor / Head Types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8363"/>
            <a:ext cx="657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124200"/>
            <a:ext cx="6477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4038600"/>
            <a:ext cx="619126" cy="8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5029200"/>
            <a:ext cx="609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2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most technologies, Thermal technology will continue to provide measurement in applications that have particulate in the gas stream</a:t>
            </a:r>
          </a:p>
          <a:p>
            <a:pPr lvl="1"/>
            <a:r>
              <a:rPr lang="en-US" dirty="0" smtClean="0"/>
              <a:t>Build up is typically site dependent and can be addressed through preventative maintenance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Thermal Sensors Work in Particulate Laden Gas Streams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5671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80121"/>
            <a:ext cx="35718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2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Example:</a:t>
            </a:r>
          </a:p>
          <a:p>
            <a:pPr lvl="1"/>
            <a:r>
              <a:rPr lang="en-US" sz="2000" dirty="0" smtClean="0"/>
              <a:t>Media: Nat Gas</a:t>
            </a:r>
          </a:p>
          <a:p>
            <a:pPr lvl="1"/>
            <a:r>
              <a:rPr lang="en-US" sz="2000" dirty="0" smtClean="0"/>
              <a:t>Accuracy: ± 1.0% Reading, ± 0.5% Full Scale</a:t>
            </a:r>
          </a:p>
          <a:p>
            <a:pPr lvl="1"/>
            <a:r>
              <a:rPr lang="en-US" sz="2000" dirty="0" smtClean="0"/>
              <a:t>Flow Range: 0 to 10,000 SCFM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Thermal allows for Pilot &amp; Normal flow </a:t>
            </a:r>
            <a:r>
              <a:rPr lang="en-US" sz="2000" dirty="0" smtClean="0"/>
              <a:t>rates</a:t>
            </a:r>
          </a:p>
          <a:p>
            <a:pPr lvl="2"/>
            <a:r>
              <a:rPr lang="en-US" sz="2000" dirty="0" smtClean="0"/>
              <a:t>Boilers, Burners, Flares, etc.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Maximize Your Turndown Ratio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667" y="3215419"/>
            <a:ext cx="8047680" cy="2254187"/>
            <a:chOff x="541957" y="3168502"/>
            <a:chExt cx="8047680" cy="2254187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28"/>
            <a:stretch/>
          </p:blipFill>
          <p:spPr bwMode="auto">
            <a:xfrm>
              <a:off x="541957" y="3168502"/>
              <a:ext cx="8047680" cy="1967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37872" y="5084135"/>
              <a:ext cx="2224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</a:rPr>
                <a:t>Nat Gas Flow, SCFM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3897" y="3168502"/>
              <a:ext cx="7577470" cy="381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Thermal: 100 to 10,000 SCFM  (100:1)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122967" y="3886200"/>
              <a:ext cx="6248400" cy="381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DP w/ Orifice:  2,000 to 10,000 SCFM (5:1)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01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Equivalencies v Actual Gas Calibrations</a:t>
            </a:r>
          </a:p>
          <a:p>
            <a:pPr lvl="1"/>
            <a:r>
              <a:rPr lang="en-US" sz="1800" dirty="0" smtClean="0"/>
              <a:t>Calibrations should match Media and Pressure/Temperature conditions when possible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Optimize Calibrations to Match Actual Gas Conditions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7559"/>
            <a:ext cx="5105400" cy="3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18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934200" cy="868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Factory Calibration v Actual Field Conditions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0" y="1989209"/>
            <a:ext cx="3208600" cy="193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527544"/>
            <a:ext cx="173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Ideal World</a:t>
            </a:r>
            <a:endParaRPr lang="en-US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18" y="1371599"/>
            <a:ext cx="3164161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3539" y="5867399"/>
            <a:ext cx="173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Real World</a:t>
            </a:r>
            <a:endParaRPr lang="en-US" sz="24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18" y="3506851"/>
            <a:ext cx="3145327" cy="236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0" y="4094405"/>
            <a:ext cx="3208600" cy="21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Fully Developed Flow Profiles</a:t>
            </a:r>
            <a:endParaRPr 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596116"/>
              </p:ext>
            </p:extLst>
          </p:nvPr>
        </p:nvGraphicFramePr>
        <p:xfrm>
          <a:off x="381000" y="1582448"/>
          <a:ext cx="3733800" cy="4063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Photo Editor Photo" r:id="rId3" imgW="9838095" imgH="12580952" progId="">
                  <p:embed/>
                </p:oleObj>
              </mc:Choice>
              <mc:Fallback>
                <p:oleObj name="Photo Editor Photo" r:id="rId3" imgW="9838095" imgH="1258095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82448"/>
                        <a:ext cx="3733800" cy="4063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50" y="2590800"/>
            <a:ext cx="4508470" cy="19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653574"/>
            <a:ext cx="4561367" cy="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334963"/>
          </a:xfrm>
        </p:spPr>
        <p:txBody>
          <a:bodyPr/>
          <a:lstStyle/>
          <a:p>
            <a:r>
              <a:rPr lang="en-US" sz="2400" dirty="0" smtClean="0"/>
              <a:t>Straight Run limitations affect accuracy, not repeatability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Examples of Accuracy Based on Location of Common Obstructions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24000"/>
            <a:ext cx="803365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8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5111"/>
            <a:ext cx="8162037" cy="4602163"/>
          </a:xfrm>
        </p:spPr>
        <p:txBody>
          <a:bodyPr/>
          <a:lstStyle/>
          <a:p>
            <a:r>
              <a:rPr lang="en-US" sz="2000" dirty="0" smtClean="0"/>
              <a:t>Low v High Pressure Loss Designs</a:t>
            </a:r>
          </a:p>
          <a:p>
            <a:r>
              <a:rPr lang="en-US" sz="2000" dirty="0" smtClean="0"/>
              <a:t>Address Your Specific Condition:  Velocity, Swirl</a:t>
            </a:r>
          </a:p>
          <a:p>
            <a:r>
              <a:rPr lang="en-US" sz="2000" dirty="0" smtClean="0"/>
              <a:t>Value is provided when a flow meter is calibrated to the unique flow profile of the flow conditioner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Applying Flow Conditioners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101" r="13049" b="8786"/>
          <a:stretch/>
        </p:blipFill>
        <p:spPr bwMode="auto">
          <a:xfrm>
            <a:off x="831112" y="3072223"/>
            <a:ext cx="1192582" cy="14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4165" r="2801" b="2997"/>
          <a:stretch/>
        </p:blipFill>
        <p:spPr bwMode="auto">
          <a:xfrm>
            <a:off x="1600200" y="4648200"/>
            <a:ext cx="1525079" cy="124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/>
          <a:stretch/>
        </p:blipFill>
        <p:spPr bwMode="auto">
          <a:xfrm>
            <a:off x="2765027" y="3078427"/>
            <a:ext cx="1330101" cy="145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3971037" cy="357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Installation, Maintenance and Cost of Ownership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91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Thermal Insertion Meters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Installation Details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65473"/>
            <a:ext cx="5703906" cy="350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81714"/>
            <a:ext cx="5257800" cy="132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Flow/Level Switches introduced in the 60’s</a:t>
            </a:r>
          </a:p>
          <a:p>
            <a:r>
              <a:rPr lang="en-US" dirty="0" smtClean="0"/>
              <a:t>Flow Meters introduced in the 80’s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Industrial Thermal Technology Has Been Around for </a:t>
            </a:r>
            <a:r>
              <a:rPr lang="en-US" dirty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ver </a:t>
            </a:r>
            <a:r>
              <a:rPr lang="en-US" dirty="0" smtClean="0">
                <a:solidFill>
                  <a:schemeClr val="tx2"/>
                </a:solidFill>
              </a:rPr>
              <a:t>50-Years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5966774" cy="29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2247900" cy="29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9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r>
              <a:rPr lang="en-US" sz="2000" dirty="0" smtClean="0"/>
              <a:t>A gas that either contains water vapor </a:t>
            </a:r>
            <a:r>
              <a:rPr lang="en-US" sz="2000" dirty="0"/>
              <a:t>in percentages that exceed the saturation point are considered to be ‘wet’ gases</a:t>
            </a:r>
          </a:p>
          <a:p>
            <a:pPr lvl="1"/>
            <a:r>
              <a:rPr lang="en-US" sz="1400" dirty="0"/>
              <a:t> A state of saturation exists when the air/gas is holding the maximum amount of water vapor possible at the existing temperature and pressure.</a:t>
            </a:r>
          </a:p>
          <a:p>
            <a:pPr lvl="1"/>
            <a:r>
              <a:rPr lang="en-US" sz="1400" dirty="0"/>
              <a:t>Liquid vapor saturation is no greater than 10%</a:t>
            </a:r>
          </a:p>
          <a:p>
            <a:pPr lvl="2"/>
            <a:r>
              <a:rPr lang="en-US" sz="1600" dirty="0"/>
              <a:t>Above 10% would be considered a two phase/dual phase composition</a:t>
            </a:r>
          </a:p>
          <a:p>
            <a:pPr lvl="2"/>
            <a:endParaRPr lang="en-US" sz="1000" dirty="0"/>
          </a:p>
          <a:p>
            <a:r>
              <a:rPr lang="en-US" sz="2000" dirty="0"/>
              <a:t>Air/Gas is not conditioned at measurement point due to:</a:t>
            </a:r>
          </a:p>
          <a:p>
            <a:pPr lvl="1"/>
            <a:r>
              <a:rPr lang="en-US" sz="1400" dirty="0"/>
              <a:t>Desired Metering Location</a:t>
            </a:r>
          </a:p>
          <a:p>
            <a:pPr lvl="1"/>
            <a:r>
              <a:rPr lang="en-US" sz="1400" dirty="0"/>
              <a:t>Costs associated with drying and cleaning gases</a:t>
            </a:r>
          </a:p>
          <a:p>
            <a:pPr lvl="2"/>
            <a:endParaRPr lang="en-US" sz="1000" dirty="0"/>
          </a:p>
          <a:p>
            <a:r>
              <a:rPr lang="en-US" sz="2000" dirty="0"/>
              <a:t>Typical Conditions</a:t>
            </a:r>
          </a:p>
          <a:p>
            <a:pPr lvl="1"/>
            <a:r>
              <a:rPr lang="en-US" sz="1800" dirty="0"/>
              <a:t>Moisture flowing in same direction as gas (Entrained)</a:t>
            </a:r>
          </a:p>
          <a:p>
            <a:pPr lvl="1"/>
            <a:r>
              <a:rPr lang="en-US" sz="1800" dirty="0"/>
              <a:t>Moisture flowing in opposite direction from gas (Ambient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Condensation formed on the wall of the pipe/duct</a:t>
            </a:r>
            <a:endParaRPr lang="en-US" sz="1800" dirty="0"/>
          </a:p>
          <a:p>
            <a:pPr marL="0" indent="0">
              <a:buNone/>
            </a:pPr>
            <a:endParaRPr lang="en-US" sz="1100" dirty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Challenge of Measuring “Wet” Gases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When either pipe wall condensation or entrained moisture is present, top mounting of instrument is not recommended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Installation Recommendations for Presence of Moisture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2514600"/>
            <a:ext cx="68707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3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Method </a:t>
            </a:r>
            <a:r>
              <a:rPr lang="en-US" sz="1800" dirty="0" smtClean="0"/>
              <a:t>1: </a:t>
            </a:r>
            <a:r>
              <a:rPr lang="en-US" sz="1800" dirty="0"/>
              <a:t>Mechanically shunt the condensate away from sensor</a:t>
            </a:r>
          </a:p>
          <a:p>
            <a:pPr lvl="1"/>
            <a:r>
              <a:rPr lang="en-US" sz="1600" dirty="0"/>
              <a:t> Safety approvals are maintained, no increase in energy consumption, and no impact on the sensors’ service life.</a:t>
            </a:r>
          </a:p>
          <a:p>
            <a:r>
              <a:rPr lang="en-US" sz="1800" dirty="0" smtClean="0"/>
              <a:t>Method 2: Increase the Constant </a:t>
            </a:r>
            <a:r>
              <a:rPr lang="en-US" sz="1800" dirty="0"/>
              <a:t>Temperature (CT) </a:t>
            </a:r>
            <a:r>
              <a:rPr lang="en-US" sz="1800" dirty="0" smtClean="0"/>
              <a:t>to 572°F</a:t>
            </a:r>
          </a:p>
          <a:p>
            <a:pPr lvl="1"/>
            <a:r>
              <a:rPr lang="en-US" sz="1600" dirty="0" smtClean="0"/>
              <a:t> Intended to </a:t>
            </a:r>
            <a:r>
              <a:rPr lang="en-US" sz="1600" dirty="0"/>
              <a:t>“flash off” any </a:t>
            </a:r>
            <a:r>
              <a:rPr lang="en-US" sz="1600" dirty="0" smtClean="0"/>
              <a:t>moisture </a:t>
            </a:r>
          </a:p>
          <a:p>
            <a:pPr lvl="2"/>
            <a:r>
              <a:rPr lang="en-US" sz="1600" dirty="0" smtClean="0"/>
              <a:t>Extreme temperature may create un-safe </a:t>
            </a:r>
            <a:r>
              <a:rPr lang="en-US" sz="1600" dirty="0"/>
              <a:t>condition, consumes much more </a:t>
            </a:r>
            <a:r>
              <a:rPr lang="en-US" sz="1600" dirty="0" smtClean="0"/>
              <a:t>energy, </a:t>
            </a:r>
            <a:r>
              <a:rPr lang="en-US" sz="1600" dirty="0"/>
              <a:t>and may result in premature </a:t>
            </a:r>
            <a:r>
              <a:rPr lang="en-US" sz="1600" dirty="0" smtClean="0"/>
              <a:t>sensor failure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7056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Special Purpose “Wet Gas” Flow Meters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962400"/>
            <a:ext cx="53594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345" y="4253425"/>
            <a:ext cx="2206624" cy="134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3825079"/>
            <a:ext cx="137254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3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in-shield-video_020619-FCI-LOW-MIST-34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600200"/>
            <a:ext cx="7445549" cy="4188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49021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kern="0" dirty="0">
                <a:solidFill>
                  <a:schemeClr val="tx2"/>
                </a:solidFill>
              </a:rPr>
              <a:t>Moisture </a:t>
            </a:r>
            <a:r>
              <a:rPr lang="en-US" altLang="en-US" sz="2800" kern="0" dirty="0" smtClean="0">
                <a:solidFill>
                  <a:schemeClr val="tx2"/>
                </a:solidFill>
              </a:rPr>
              <a:t>Shield - Validation Test Equipment 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xxx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Flow Indication of Wet Gas Sensor v Standard Sensor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461375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9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Validates the electronics to determine if out of acceptable tolerance</a:t>
            </a:r>
          </a:p>
          <a:p>
            <a:pPr lvl="1"/>
            <a:r>
              <a:rPr lang="en-US" dirty="0" smtClean="0"/>
              <a:t>Does not validate the sensor</a:t>
            </a:r>
          </a:p>
          <a:p>
            <a:pPr lvl="2"/>
            <a:r>
              <a:rPr lang="en-US" dirty="0" smtClean="0"/>
              <a:t>Separate Sensor Checks can be made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Most Thermal Meters Have a Validation/Verification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Feature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b="22383"/>
          <a:stretch/>
        </p:blipFill>
        <p:spPr bwMode="auto">
          <a:xfrm>
            <a:off x="1039315" y="3657600"/>
            <a:ext cx="694216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6096000" cy="4602163"/>
          </a:xfrm>
        </p:spPr>
        <p:txBody>
          <a:bodyPr/>
          <a:lstStyle/>
          <a:p>
            <a:r>
              <a:rPr lang="en-US" sz="1800" dirty="0" smtClean="0"/>
              <a:t>Positive Attributes of DP/Orifice</a:t>
            </a:r>
          </a:p>
          <a:p>
            <a:pPr lvl="1"/>
            <a:r>
              <a:rPr lang="en-US" sz="1600" dirty="0" smtClean="0"/>
              <a:t>Accuracy/Repeatability</a:t>
            </a:r>
          </a:p>
          <a:p>
            <a:pPr lvl="1"/>
            <a:r>
              <a:rPr lang="en-US" sz="1600" dirty="0" smtClean="0"/>
              <a:t>Loop Powered</a:t>
            </a:r>
          </a:p>
          <a:p>
            <a:pPr lvl="1"/>
            <a:r>
              <a:rPr lang="en-US" sz="1600" dirty="0" smtClean="0"/>
              <a:t>Experience w/ Technology &amp; Maintenance</a:t>
            </a:r>
          </a:p>
          <a:p>
            <a:pPr lvl="1"/>
            <a:r>
              <a:rPr lang="en-US" sz="1600" dirty="0" smtClean="0"/>
              <a:t>Suitable for Gas, Liquid &amp; Steam Applications</a:t>
            </a:r>
          </a:p>
          <a:p>
            <a:pPr lvl="1"/>
            <a:endParaRPr lang="en-US" sz="1000" dirty="0" smtClean="0"/>
          </a:p>
          <a:p>
            <a:r>
              <a:rPr lang="en-US" sz="1800" dirty="0" smtClean="0"/>
              <a:t>Negative Attributes</a:t>
            </a:r>
          </a:p>
          <a:p>
            <a:pPr lvl="1"/>
            <a:r>
              <a:rPr lang="en-US" sz="1600" dirty="0" smtClean="0"/>
              <a:t>Limited Turndown Ratio</a:t>
            </a:r>
          </a:p>
          <a:p>
            <a:pPr lvl="1"/>
            <a:r>
              <a:rPr lang="en-US" sz="1600" dirty="0" smtClean="0"/>
              <a:t>Permanent Pressure Loss</a:t>
            </a:r>
          </a:p>
          <a:p>
            <a:pPr lvl="1"/>
            <a:r>
              <a:rPr lang="en-US" sz="1600" dirty="0" smtClean="0"/>
              <a:t>Impulse Tubing (Potential for Plugging)</a:t>
            </a:r>
            <a:endParaRPr lang="en-US" sz="1600" dirty="0"/>
          </a:p>
          <a:p>
            <a:pPr lvl="1"/>
            <a:r>
              <a:rPr lang="en-US" sz="1600" dirty="0" smtClean="0"/>
              <a:t>Complex Manifold Valves</a:t>
            </a:r>
          </a:p>
          <a:p>
            <a:pPr lvl="1"/>
            <a:r>
              <a:rPr lang="en-US" sz="1600" dirty="0" smtClean="0"/>
              <a:t>Need to Calibrate DP, Pressure &amp; Temperature Transmitters (Mass Flow Applications)</a:t>
            </a:r>
          </a:p>
          <a:p>
            <a:pPr lvl="1"/>
            <a:r>
              <a:rPr lang="en-US" sz="1600" dirty="0" smtClean="0"/>
              <a:t>Remove Orifice for Inspection (Verify Clean, Sharp Edge)</a:t>
            </a:r>
          </a:p>
          <a:p>
            <a:pPr lvl="1"/>
            <a:r>
              <a:rPr lang="en-US" sz="1600" dirty="0" smtClean="0"/>
              <a:t>Higher Installed Costs &amp; Overall Cost of Ownership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Why Continue Using Differential Pressure w/ Orifice for Mass Flow Measurements?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 t="59254" r="24817" b="6161"/>
          <a:stretch/>
        </p:blipFill>
        <p:spPr bwMode="auto">
          <a:xfrm>
            <a:off x="6723344" y="1371600"/>
            <a:ext cx="1896807" cy="126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23" y="4267200"/>
            <a:ext cx="151231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b="10356"/>
          <a:stretch/>
        </p:blipFill>
        <p:spPr bwMode="auto">
          <a:xfrm>
            <a:off x="6880006" y="2806994"/>
            <a:ext cx="1740145" cy="134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8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6400800" cy="4602163"/>
          </a:xfrm>
        </p:spPr>
        <p:txBody>
          <a:bodyPr/>
          <a:lstStyle/>
          <a:p>
            <a:r>
              <a:rPr lang="en-US" sz="2000" dirty="0" smtClean="0"/>
              <a:t>Positive Attributes of Thermal</a:t>
            </a:r>
          </a:p>
          <a:p>
            <a:pPr lvl="1"/>
            <a:r>
              <a:rPr lang="en-US" sz="1800" dirty="0" smtClean="0"/>
              <a:t>Mass Flow Technology</a:t>
            </a:r>
          </a:p>
          <a:p>
            <a:pPr lvl="1"/>
            <a:r>
              <a:rPr lang="en-US" sz="1800" dirty="0" smtClean="0"/>
              <a:t>Accuracy/Repeatability</a:t>
            </a:r>
          </a:p>
          <a:p>
            <a:pPr lvl="1"/>
            <a:r>
              <a:rPr lang="en-US" sz="1800" dirty="0" smtClean="0"/>
              <a:t>Wide Turndown Ratio (100:1 Typical; 1,000:1 Option)</a:t>
            </a:r>
          </a:p>
          <a:p>
            <a:pPr lvl="1"/>
            <a:r>
              <a:rPr lang="en-US" sz="1800" dirty="0" smtClean="0"/>
              <a:t>No Moving Parts</a:t>
            </a:r>
          </a:p>
          <a:p>
            <a:pPr lvl="1"/>
            <a:r>
              <a:rPr lang="en-US" sz="1800" dirty="0" smtClean="0"/>
              <a:t>Very Low Permanent Pressure Loss</a:t>
            </a:r>
          </a:p>
          <a:p>
            <a:pPr lvl="1"/>
            <a:r>
              <a:rPr lang="en-US" sz="1800" dirty="0" smtClean="0"/>
              <a:t>Simple Isolation from Process</a:t>
            </a:r>
          </a:p>
          <a:p>
            <a:pPr lvl="1"/>
            <a:r>
              <a:rPr lang="en-US" sz="1800" dirty="0" smtClean="0"/>
              <a:t>Operation Easily Verified</a:t>
            </a:r>
          </a:p>
          <a:p>
            <a:pPr lvl="1"/>
            <a:r>
              <a:rPr lang="en-US" sz="1800" dirty="0" smtClean="0"/>
              <a:t>Lower Installed Costs &amp; Cost of Ownership</a:t>
            </a:r>
          </a:p>
          <a:p>
            <a:pPr lvl="1"/>
            <a:endParaRPr lang="en-US" sz="1000" dirty="0" smtClean="0"/>
          </a:p>
          <a:p>
            <a:r>
              <a:rPr lang="en-US" sz="2000" dirty="0" smtClean="0"/>
              <a:t>Negative Attributes</a:t>
            </a:r>
          </a:p>
          <a:p>
            <a:pPr lvl="1"/>
            <a:r>
              <a:rPr lang="en-US" sz="1800" dirty="0" smtClean="0"/>
              <a:t>Calibration Dependent Upon Gas Composition</a:t>
            </a:r>
          </a:p>
          <a:p>
            <a:pPr lvl="1"/>
            <a:r>
              <a:rPr lang="en-US" sz="1800" dirty="0" smtClean="0"/>
              <a:t>Not Loop Powered</a:t>
            </a:r>
          </a:p>
          <a:p>
            <a:pPr lvl="1"/>
            <a:r>
              <a:rPr lang="en-US" sz="1800" dirty="0" smtClean="0"/>
              <a:t>Suitable Only for Gas Applications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Thermal is Better Suited to Gas Mass Flow Measurements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22179" r="16731"/>
          <a:stretch/>
        </p:blipFill>
        <p:spPr bwMode="auto">
          <a:xfrm>
            <a:off x="7010400" y="1905000"/>
            <a:ext cx="2022979" cy="390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5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990600"/>
          </a:xfrm>
        </p:spPr>
        <p:txBody>
          <a:bodyPr/>
          <a:lstStyle/>
          <a:p>
            <a:r>
              <a:rPr lang="en-US" sz="1600" dirty="0" smtClean="0"/>
              <a:t>Energy loss based on a blower producing 8 psig @ 250 KW, 8,000 hours of operation at a cost of $0.15 /KWH</a:t>
            </a:r>
          </a:p>
          <a:p>
            <a:r>
              <a:rPr lang="en-US" sz="1600" dirty="0" smtClean="0"/>
              <a:t>Pressure loss at Max Flow:  DP/MV ~ 25” </a:t>
            </a:r>
            <a:r>
              <a:rPr lang="en-US" sz="1600" dirty="0" err="1" smtClean="0"/>
              <a:t>w.c.</a:t>
            </a:r>
            <a:r>
              <a:rPr lang="en-US" sz="1600" dirty="0" smtClean="0"/>
              <a:t>, Thermal ~ 8” </a:t>
            </a:r>
            <a:r>
              <a:rPr lang="en-US" sz="1600" dirty="0" err="1" smtClean="0"/>
              <a:t>w.c.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705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Example: Cost of Ownership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DP or MV with Orifice </a:t>
            </a:r>
            <a:r>
              <a:rPr lang="en-US" dirty="0" smtClean="0">
                <a:solidFill>
                  <a:schemeClr val="tx2"/>
                </a:solidFill>
              </a:rPr>
              <a:t>(Mass Flow) v </a:t>
            </a:r>
            <a:r>
              <a:rPr lang="en-US" dirty="0" smtClean="0">
                <a:solidFill>
                  <a:schemeClr val="tx2"/>
                </a:solidFill>
              </a:rPr>
              <a:t>Thermal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" y="1524000"/>
            <a:ext cx="7415212" cy="350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Thermal Multipoint Averaging Mass Flow </a:t>
            </a:r>
            <a:r>
              <a:rPr lang="en-US" sz="3600" dirty="0" smtClean="0"/>
              <a:t>Meters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946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274638"/>
            <a:ext cx="5943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 Longer a Black Box when Understood and Properly Applied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524317" cy="383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1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Larger line sizes have additional error related to the cross sectional </a:t>
            </a:r>
            <a:r>
              <a:rPr lang="en-US" sz="2400" dirty="0" smtClean="0"/>
              <a:t>area and often involve limited straight run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Why a Multi-Point Meter Over a Single Point?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6051" y="2487201"/>
            <a:ext cx="2843803" cy="3649250"/>
            <a:chOff x="122265" y="823913"/>
            <a:chExt cx="2843803" cy="364925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65" y="1071720"/>
              <a:ext cx="2843803" cy="307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3081"/>
            <p:cNvSpPr>
              <a:spLocks noChangeArrowheads="1"/>
            </p:cNvSpPr>
            <p:nvPr/>
          </p:nvSpPr>
          <p:spPr bwMode="auto">
            <a:xfrm>
              <a:off x="777875" y="823913"/>
              <a:ext cx="0" cy="1270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nl-NL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3082"/>
            <p:cNvSpPr>
              <a:spLocks noChangeArrowheads="1"/>
            </p:cNvSpPr>
            <p:nvPr/>
          </p:nvSpPr>
          <p:spPr bwMode="auto">
            <a:xfrm>
              <a:off x="414338" y="1681163"/>
              <a:ext cx="250825" cy="5000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135000"/>
                </a:lnSpc>
              </a:pPr>
              <a:r>
                <a:rPr lang="en-US" sz="2000" dirty="0">
                  <a:solidFill>
                    <a:srgbClr val="000066"/>
                  </a:solidFill>
                </a:rPr>
                <a:t> 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Rechthoek 16">
              <a:hlinkClick r:id="" action="ppaction://noaction"/>
            </p:cNvPr>
            <p:cNvSpPr/>
            <p:nvPr/>
          </p:nvSpPr>
          <p:spPr>
            <a:xfrm>
              <a:off x="174625" y="1024095"/>
              <a:ext cx="2724768" cy="3449068"/>
            </a:xfrm>
            <a:prstGeom prst="rect">
              <a:avLst/>
            </a:prstGeom>
            <a:noFill/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hteck 10"/>
            <p:cNvSpPr/>
            <p:nvPr/>
          </p:nvSpPr>
          <p:spPr>
            <a:xfrm>
              <a:off x="174626" y="4221163"/>
              <a:ext cx="2724768" cy="252000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>
                <a:buClr>
                  <a:srgbClr val="005DA8"/>
                </a:buClr>
                <a:defRPr/>
              </a:pPr>
              <a:r>
                <a:rPr lang="en-US" sz="1050" b="1" kern="0" dirty="0" smtClean="0">
                  <a:solidFill>
                    <a:prstClr val="white"/>
                  </a:solidFill>
                </a:rPr>
                <a:t>Multi-point </a:t>
              </a:r>
              <a:r>
                <a:rPr lang="en-US" sz="1050" b="1" kern="0" dirty="0">
                  <a:solidFill>
                    <a:prstClr val="white"/>
                  </a:solidFill>
                </a:rPr>
                <a:t>Duct installation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00400" y="2674271"/>
            <a:ext cx="2724769" cy="3449068"/>
            <a:chOff x="3165710" y="1037810"/>
            <a:chExt cx="2724769" cy="344906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367" y="1404154"/>
              <a:ext cx="2549265" cy="2410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hoek 18">
              <a:hlinkClick r:id="" action="ppaction://noaction"/>
            </p:cNvPr>
            <p:cNvSpPr/>
            <p:nvPr/>
          </p:nvSpPr>
          <p:spPr>
            <a:xfrm>
              <a:off x="3165710" y="1037810"/>
              <a:ext cx="2724768" cy="3449068"/>
            </a:xfrm>
            <a:prstGeom prst="rect">
              <a:avLst/>
            </a:prstGeom>
            <a:noFill/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hteck 10"/>
            <p:cNvSpPr/>
            <p:nvPr/>
          </p:nvSpPr>
          <p:spPr>
            <a:xfrm>
              <a:off x="3165711" y="4234878"/>
              <a:ext cx="2724768" cy="252000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>
                <a:buClr>
                  <a:srgbClr val="005DA8"/>
                </a:buClr>
                <a:defRPr/>
              </a:pPr>
              <a:r>
                <a:rPr lang="en-US" sz="1050" b="1" kern="0" dirty="0" smtClean="0">
                  <a:solidFill>
                    <a:prstClr val="white"/>
                  </a:solidFill>
                </a:rPr>
                <a:t>Multi-point </a:t>
              </a:r>
              <a:r>
                <a:rPr lang="en-US" sz="1050" b="1" kern="0" dirty="0">
                  <a:solidFill>
                    <a:prstClr val="white"/>
                  </a:solidFill>
                </a:rPr>
                <a:t>stack installation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76260" y="2674271"/>
            <a:ext cx="2724769" cy="3449068"/>
            <a:chOff x="6200596" y="1037810"/>
            <a:chExt cx="2724769" cy="3449068"/>
          </a:xfrm>
        </p:grpSpPr>
        <p:sp>
          <p:nvSpPr>
            <p:cNvPr id="4" name="Rechthoek 21">
              <a:hlinkClick r:id="" action="ppaction://noaction"/>
            </p:cNvPr>
            <p:cNvSpPr/>
            <p:nvPr/>
          </p:nvSpPr>
          <p:spPr>
            <a:xfrm>
              <a:off x="6200596" y="1037810"/>
              <a:ext cx="2724768" cy="3449068"/>
            </a:xfrm>
            <a:prstGeom prst="rect">
              <a:avLst/>
            </a:prstGeom>
            <a:noFill/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" t="3008" r="6098" b="5882"/>
            <a:stretch/>
          </p:blipFill>
          <p:spPr bwMode="auto">
            <a:xfrm>
              <a:off x="6243241" y="1324514"/>
              <a:ext cx="2657788" cy="266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10"/>
            <p:cNvSpPr/>
            <p:nvPr/>
          </p:nvSpPr>
          <p:spPr>
            <a:xfrm>
              <a:off x="6200597" y="4234878"/>
              <a:ext cx="2724768" cy="252000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>
                <a:buClr>
                  <a:srgbClr val="005DA8"/>
                </a:buClr>
                <a:defRPr/>
              </a:pPr>
              <a:r>
                <a:rPr lang="en-US" sz="1050" b="1" kern="0" dirty="0">
                  <a:solidFill>
                    <a:prstClr val="white"/>
                  </a:solidFill>
                </a:rPr>
                <a:t>S</a:t>
              </a:r>
              <a:r>
                <a:rPr lang="en-US" sz="1050" b="1" kern="0" dirty="0" smtClean="0">
                  <a:solidFill>
                    <a:prstClr val="white"/>
                  </a:solidFill>
                </a:rPr>
                <a:t>ingle-point </a:t>
              </a:r>
              <a:r>
                <a:rPr lang="en-US" sz="1050" b="1" kern="0" dirty="0">
                  <a:solidFill>
                    <a:prstClr val="white"/>
                  </a:solidFill>
                </a:rPr>
                <a:t>stack 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4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utilize a combination of single point sensors or specifically designed elements with multiple sensors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Examples of Multipoint Averaging Systems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3733800" cy="313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91" y="4194840"/>
            <a:ext cx="29686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7592" y="1183681"/>
            <a:ext cx="1292225" cy="395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2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57400"/>
            <a:ext cx="5867400" cy="2209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 smtClean="0">
                <a:latin typeface="Eras Medium ITC" pitchFamily="34" charset="0"/>
              </a:rPr>
              <a:t>For more information and discussion of your application, contact your Gilson Engineering sales engineer.</a:t>
            </a:r>
            <a:endParaRPr lang="en-US" sz="2800" dirty="0"/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i="1" spc="100" dirty="0">
                <a:latin typeface="Arial" panose="020B0604020202020204" pitchFamily="34" charset="0"/>
                <a:cs typeface="Arial" panose="020B0604020202020204" pitchFamily="34" charset="0"/>
              </a:rPr>
              <a:t>www.FluidComponents.com</a:t>
            </a:r>
          </a:p>
        </p:txBody>
      </p:sp>
    </p:spTree>
    <p:extLst>
      <p:ext uri="{BB962C8B-B14F-4D97-AF65-F5344CB8AC3E}">
        <p14:creationId xmlns:p14="http://schemas.microsoft.com/office/powerpoint/2010/main" val="36872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Basics of Thermal Sensor Technology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34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Basic Thermal Sensors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02163"/>
          </a:xfrm>
        </p:spPr>
        <p:txBody>
          <a:bodyPr/>
          <a:lstStyle/>
          <a:p>
            <a:r>
              <a:rPr lang="en-US" dirty="0" smtClean="0"/>
              <a:t>Primary Components: (2) Sheathed RTDs</a:t>
            </a:r>
          </a:p>
          <a:p>
            <a:pPr lvl="1"/>
            <a:r>
              <a:rPr lang="en-US" b="1" i="1" dirty="0" smtClean="0">
                <a:solidFill>
                  <a:schemeClr val="tx2"/>
                </a:solidFill>
              </a:rPr>
              <a:t>No Moving Parts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87236"/>
            <a:ext cx="7391400" cy="371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0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Thermal: Think “Delta T”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By heating one of the RTDs, a temperature differential (</a:t>
            </a:r>
            <a:r>
              <a:rPr lang="el-GR" sz="2400" dirty="0" smtClean="0"/>
              <a:t>Δ</a:t>
            </a:r>
            <a:r>
              <a:rPr lang="en-US" sz="2400" dirty="0" smtClean="0"/>
              <a:t>T) is created</a:t>
            </a:r>
            <a:endParaRPr lang="en-US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96" y="2438400"/>
            <a:ext cx="3935413" cy="37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8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 </a:t>
            </a:r>
            <a:r>
              <a:rPr lang="en-US" dirty="0" smtClean="0"/>
              <a:t>technology measures </a:t>
            </a:r>
            <a:r>
              <a:rPr lang="en-US" dirty="0"/>
              <a:t>the cooling effect of </a:t>
            </a:r>
            <a:r>
              <a:rPr lang="en-US" dirty="0" smtClean="0"/>
              <a:t>a fluid as related to </a:t>
            </a:r>
            <a:r>
              <a:rPr lang="el-GR" dirty="0" smtClean="0"/>
              <a:t>Δ</a:t>
            </a:r>
            <a:r>
              <a:rPr lang="en-US" dirty="0" smtClean="0"/>
              <a:t>T</a:t>
            </a:r>
          </a:p>
          <a:p>
            <a:pPr lvl="1"/>
            <a:r>
              <a:rPr lang="en-US" sz="2000" dirty="0" smtClean="0"/>
              <a:t>Cooling is related to the velocity, density, thermal conductivity and other attributes of the media being measured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Media “Cools” the Sensor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11207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13067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37282"/>
            <a:ext cx="8229600" cy="4602163"/>
          </a:xfrm>
        </p:spPr>
        <p:txBody>
          <a:bodyPr/>
          <a:lstStyle/>
          <a:p>
            <a:r>
              <a:rPr lang="en-US" sz="1800" dirty="0" smtClean="0"/>
              <a:t>Adjustable Flow Range is Dependent on Process Media</a:t>
            </a:r>
          </a:p>
          <a:p>
            <a:pPr lvl="1"/>
            <a:r>
              <a:rPr lang="en-US" sz="1800" dirty="0" smtClean="0"/>
              <a:t>Thermal Technology is Suitable for Liquid &amp; Gas Flow Switch Applications</a:t>
            </a:r>
          </a:p>
          <a:p>
            <a:pPr lvl="2"/>
            <a:r>
              <a:rPr lang="en-US" sz="1800" dirty="0" smtClean="0"/>
              <a:t>Liquids:  0.1 to 5.0 fps</a:t>
            </a:r>
          </a:p>
          <a:p>
            <a:pPr lvl="2"/>
            <a:r>
              <a:rPr lang="en-US" sz="1800" dirty="0" smtClean="0"/>
              <a:t>Gases:  0.25 to 120 SFPS</a:t>
            </a:r>
          </a:p>
          <a:p>
            <a:pPr lvl="1"/>
            <a:r>
              <a:rPr lang="en-US" sz="1800" dirty="0" smtClean="0"/>
              <a:t>Thermal conductivity of a process media will impact the flow curve of a liquid 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Thermal Switches have Broad Flow Range Capabilities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8364"/>
            <a:ext cx="3352800" cy="24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618534"/>
            <a:ext cx="4038600" cy="247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CI-Master">
  <a:themeElements>
    <a:clrScheme name="FCI PPT theme colors">
      <a:dk1>
        <a:sysClr val="windowText" lastClr="000000"/>
      </a:dk1>
      <a:lt1>
        <a:sysClr val="window" lastClr="FFFFFF"/>
      </a:lt1>
      <a:dk2>
        <a:srgbClr val="003478"/>
      </a:dk2>
      <a:lt2>
        <a:srgbClr val="F2F2F2"/>
      </a:lt2>
      <a:accent1>
        <a:srgbClr val="00B0F0"/>
      </a:accent1>
      <a:accent2>
        <a:srgbClr val="FCD900"/>
      </a:accent2>
      <a:accent3>
        <a:srgbClr val="FFAA22"/>
      </a:accent3>
      <a:accent4>
        <a:srgbClr val="003478"/>
      </a:accent4>
      <a:accent5>
        <a:srgbClr val="C0C0C0"/>
      </a:accent5>
      <a:accent6>
        <a:srgbClr val="595959"/>
      </a:accent6>
      <a:hlink>
        <a:srgbClr val="4E070D"/>
      </a:hlink>
      <a:folHlink>
        <a:srgbClr val="1E1E1E"/>
      </a:folHlink>
    </a:clrScheme>
    <a:fontScheme name="FCI PPT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C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19447</TotalTime>
  <Words>1603</Words>
  <Application>Microsoft Office PowerPoint</Application>
  <PresentationFormat>On-screen Show (4:3)</PresentationFormat>
  <Paragraphs>234</Paragraphs>
  <Slides>43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FCI-Master</vt:lpstr>
      <vt:lpstr>Custom Design</vt:lpstr>
      <vt:lpstr>Photo Editor Photo</vt:lpstr>
      <vt:lpstr>Thermal Flow Technology No Longer a “Black Box” Gilson Engineering Sales: Webinar April 22nd, 2020</vt:lpstr>
      <vt:lpstr>PowerPoint Presentation</vt:lpstr>
      <vt:lpstr>Industrial Thermal Technology Has Been Around for Over 50-Years</vt:lpstr>
      <vt:lpstr>No Longer a Black Box when Understood and Properly Applied</vt:lpstr>
      <vt:lpstr>PowerPoint Presentation</vt:lpstr>
      <vt:lpstr>Basic Thermal Sensors</vt:lpstr>
      <vt:lpstr>Thermal: Think “Delta T”</vt:lpstr>
      <vt:lpstr>Media “Cools” the Sensor</vt:lpstr>
      <vt:lpstr>Thermal Switches have Broad Flow Range Capabilities</vt:lpstr>
      <vt:lpstr>Benefits Associated with Thermal Switch Technology</vt:lpstr>
      <vt:lpstr>Mass Flow Metering Technologies</vt:lpstr>
      <vt:lpstr>Flow Metering is Commonly Limited to Gas Applications</vt:lpstr>
      <vt:lpstr>Relationship Between Mass Flow and ΔT</vt:lpstr>
      <vt:lpstr>Methods of Powering a Thermal Sensor</vt:lpstr>
      <vt:lpstr>Relationship Between Power &amp; ΔT</vt:lpstr>
      <vt:lpstr>Thermal for Explosive Gases?  Yes!</vt:lpstr>
      <vt:lpstr>3rd Party Approvals &amp; Ratings for Hazardous Areas and Gases</vt:lpstr>
      <vt:lpstr>In-Line (Spool) Design</vt:lpstr>
      <vt:lpstr>Insertion Design</vt:lpstr>
      <vt:lpstr>Insertion: Sensor / Head Types</vt:lpstr>
      <vt:lpstr>Thermal Sensors Work in Particulate Laden Gas Streams</vt:lpstr>
      <vt:lpstr>Maximize Your Turndown Ratio</vt:lpstr>
      <vt:lpstr>Optimize Calibrations to Match Actual Gas Conditions</vt:lpstr>
      <vt:lpstr>Factory Calibration v Actual Field Conditions</vt:lpstr>
      <vt:lpstr>Fully Developed Flow Profiles</vt:lpstr>
      <vt:lpstr>Examples of Accuracy Based on Location of Common Obstructions</vt:lpstr>
      <vt:lpstr>Applying Flow Conditioners </vt:lpstr>
      <vt:lpstr>PowerPoint Presentation</vt:lpstr>
      <vt:lpstr>Thermal Insertion Meters Installation Details</vt:lpstr>
      <vt:lpstr>The Challenge of Measuring “Wet” Gases</vt:lpstr>
      <vt:lpstr>Installation Recommendations for Presence of Moisture</vt:lpstr>
      <vt:lpstr>Special Purpose “Wet Gas” Flow Meters</vt:lpstr>
      <vt:lpstr>PowerPoint Presentation</vt:lpstr>
      <vt:lpstr>Flow Indication of Wet Gas Sensor v Standard Sensor </vt:lpstr>
      <vt:lpstr>Most Thermal Meters Have a Validation/Verification Feature</vt:lpstr>
      <vt:lpstr>Why Continue Using Differential Pressure w/ Orifice for Mass Flow Measurements?</vt:lpstr>
      <vt:lpstr>Thermal is Better Suited to Gas Mass Flow Measurements</vt:lpstr>
      <vt:lpstr>Example: Cost of Ownership DP or MV with Orifice (Mass Flow) v Thermal</vt:lpstr>
      <vt:lpstr>PowerPoint Presentation</vt:lpstr>
      <vt:lpstr>Why a Multi-Point Meter Over a Single Point?</vt:lpstr>
      <vt:lpstr>Examples of Multipoint Averaging Systems</vt:lpstr>
      <vt:lpstr>PowerPoint Presentation</vt:lpstr>
      <vt:lpstr>www.FluidComponents.com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and Level Instrumentation Solutions  for Industrial Processes</dc:title>
  <dc:creator>Leigh DeFreece</dc:creator>
  <cp:lastModifiedBy>Art Womack</cp:lastModifiedBy>
  <cp:revision>353</cp:revision>
  <cp:lastPrinted>2019-12-04T22:04:56Z</cp:lastPrinted>
  <dcterms:created xsi:type="dcterms:W3CDTF">2019-01-28T18:03:05Z</dcterms:created>
  <dcterms:modified xsi:type="dcterms:W3CDTF">2020-04-22T19:07:09Z</dcterms:modified>
</cp:coreProperties>
</file>